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1" r:id="rId2"/>
    <p:sldId id="257" r:id="rId3"/>
    <p:sldId id="259" r:id="rId4"/>
    <p:sldId id="260" r:id="rId5"/>
    <p:sldId id="262" r:id="rId6"/>
    <p:sldId id="263" r:id="rId7"/>
    <p:sldId id="264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000" autoAdjust="0"/>
  </p:normalViewPr>
  <p:slideViewPr>
    <p:cSldViewPr snapToGrid="0" snapToObjects="1">
      <p:cViewPr varScale="1">
        <p:scale>
          <a:sx n="93" d="100"/>
          <a:sy n="93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E43DB-53AE-4D02-8271-25382132D3B9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AEA31-F340-414F-B00D-C886ED6AA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4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76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None/>
            </a:pPr>
            <a:r>
              <a:rPr lang="en-US" sz="1200" b="1" dirty="0" smtClean="0">
                <a:effectLst/>
                <a:latin typeface="Arial"/>
                <a:ea typeface="MS Gothic"/>
                <a:cs typeface="Times New Roman"/>
              </a:rPr>
              <a:t>Possible</a:t>
            </a:r>
            <a:r>
              <a:rPr lang="en-US" sz="1200" b="1" baseline="0" dirty="0" smtClean="0">
                <a:effectLst/>
                <a:latin typeface="Arial"/>
                <a:ea typeface="MS Gothic"/>
                <a:cs typeface="Times New Roman"/>
              </a:rPr>
              <a:t> Answers:</a:t>
            </a:r>
            <a:endParaRPr lang="en-US" sz="1200" b="1" dirty="0" smtClean="0">
              <a:effectLst/>
              <a:latin typeface="Arial"/>
              <a:ea typeface="MS Gothic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Arial"/>
                <a:ea typeface="MS Gothic"/>
                <a:cs typeface="Times New Roman"/>
              </a:rPr>
              <a:t>Overcoming obstacles and pushing through fears.</a:t>
            </a:r>
            <a:endParaRPr lang="en-US" sz="1200" dirty="0" smtClean="0">
              <a:effectLst/>
              <a:latin typeface="Century Gothic"/>
              <a:ea typeface="MS Gothic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Arial"/>
                <a:ea typeface="MS Gothic"/>
                <a:cs typeface="Times New Roman"/>
              </a:rPr>
              <a:t>Facing our own adversities ‘</a:t>
            </a:r>
            <a:r>
              <a:rPr lang="en-US" sz="1200" i="1" dirty="0" smtClean="0">
                <a:effectLst/>
                <a:latin typeface="Arial"/>
                <a:ea typeface="MS Gothic"/>
                <a:cs typeface="Times New Roman"/>
              </a:rPr>
              <a:t>why me, who cares, what more can I do</a:t>
            </a:r>
            <a:r>
              <a:rPr lang="en-US" sz="1200" dirty="0" smtClean="0">
                <a:effectLst/>
                <a:latin typeface="Arial"/>
                <a:ea typeface="MS Gothic"/>
                <a:cs typeface="Times New Roman"/>
              </a:rPr>
              <a:t>.’</a:t>
            </a:r>
            <a:endParaRPr lang="en-US" sz="1200" dirty="0" smtClean="0">
              <a:effectLst/>
              <a:latin typeface="Century Gothic"/>
              <a:ea typeface="MS Gothic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Arial"/>
                <a:ea typeface="MS Gothic"/>
                <a:cs typeface="Times New Roman"/>
              </a:rPr>
              <a:t>Putting yourself '</a:t>
            </a:r>
            <a:r>
              <a:rPr lang="en-US" sz="1200" i="1" dirty="0" smtClean="0">
                <a:effectLst/>
                <a:latin typeface="Arial"/>
                <a:ea typeface="MS Gothic"/>
                <a:cs typeface="Times New Roman"/>
              </a:rPr>
              <a:t>out there.'</a:t>
            </a:r>
            <a:endParaRPr lang="en-US" sz="1200" dirty="0" smtClean="0">
              <a:effectLst/>
              <a:latin typeface="Century Gothic"/>
              <a:ea typeface="MS Gothic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Arial"/>
                <a:ea typeface="MS Gothic"/>
                <a:cs typeface="Times New Roman"/>
              </a:rPr>
              <a:t>Doing things outside your comfort zone in order to make a difference.</a:t>
            </a:r>
            <a:endParaRPr lang="en-US" sz="1200" dirty="0" smtClean="0">
              <a:effectLst/>
              <a:latin typeface="Century Gothic"/>
              <a:ea typeface="MS Gothic"/>
              <a:cs typeface="Times New Roman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None/>
            </a:pPr>
            <a:r>
              <a:rPr lang="en-US" sz="1200" b="1" dirty="0" smtClean="0">
                <a:effectLst/>
                <a:latin typeface="Arial"/>
                <a:ea typeface="MS Gothic"/>
                <a:cs typeface="Times New Roman"/>
              </a:rPr>
              <a:t>Possible Answers: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Arial"/>
                <a:ea typeface="MS Gothic"/>
                <a:cs typeface="Times New Roman"/>
              </a:rPr>
              <a:t>Get comfortable with being uncomfortable – actions builds confidence.</a:t>
            </a:r>
            <a:endParaRPr lang="en-US" sz="1200" dirty="0" smtClean="0">
              <a:effectLst/>
              <a:latin typeface="Century Gothic"/>
              <a:ea typeface="MS Gothic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Arial"/>
                <a:ea typeface="MS Gothic"/>
                <a:cs typeface="Times New Roman"/>
              </a:rPr>
              <a:t>Get advise from a coach or a mentor.</a:t>
            </a:r>
            <a:endParaRPr lang="en-US" sz="1200" dirty="0" smtClean="0">
              <a:effectLst/>
              <a:latin typeface="Century Gothic"/>
              <a:ea typeface="MS Gothic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Arial"/>
                <a:ea typeface="MS Gothic"/>
                <a:cs typeface="Times New Roman"/>
              </a:rPr>
              <a:t>Train your mind to expect the best outcome by making positive assumptions.</a:t>
            </a:r>
            <a:endParaRPr lang="en-US" sz="1200" dirty="0" smtClean="0">
              <a:effectLst/>
              <a:latin typeface="Century Gothic"/>
              <a:ea typeface="MS Gothic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Arial"/>
                <a:ea typeface="MS Gothic"/>
                <a:cs typeface="Times New Roman"/>
              </a:rPr>
              <a:t>Ask co-workers for encouragement.</a:t>
            </a:r>
            <a:endParaRPr lang="en-US" sz="1200" dirty="0" smtClean="0">
              <a:effectLst/>
              <a:latin typeface="Century Gothic"/>
              <a:ea typeface="MS Gothic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None/>
            </a:pPr>
            <a:r>
              <a:rPr lang="en-US" sz="1200" b="1" dirty="0" smtClean="0">
                <a:effectLst/>
                <a:latin typeface="Arial"/>
                <a:ea typeface="MS Gothic"/>
                <a:cs typeface="Times New Roman"/>
              </a:rPr>
              <a:t>Possible Answers: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Arial"/>
                <a:ea typeface="MS Gothic"/>
                <a:cs typeface="Times New Roman"/>
              </a:rPr>
              <a:t>You gain strength, courage, and confidence by every experience in which you really stop to face barriers.</a:t>
            </a:r>
            <a:endParaRPr lang="en-US" sz="1200" dirty="0" smtClean="0">
              <a:effectLst/>
              <a:latin typeface="Century Gothic"/>
              <a:ea typeface="MS Gothic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Arial"/>
                <a:ea typeface="MS Gothic"/>
                <a:cs typeface="Times New Roman"/>
              </a:rPr>
              <a:t>You appreciate what makes you different and original.  </a:t>
            </a:r>
            <a:endParaRPr lang="en-US" sz="1200" dirty="0" smtClean="0">
              <a:effectLst/>
              <a:latin typeface="Century Gothic"/>
              <a:ea typeface="MS Gothic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Arial"/>
                <a:ea typeface="MS Gothic"/>
                <a:cs typeface="Times New Roman"/>
              </a:rPr>
              <a:t>You are more courageous when you build your life around what you do best.</a:t>
            </a:r>
            <a:endParaRPr lang="en-US" sz="1200" dirty="0" smtClean="0">
              <a:effectLst/>
              <a:latin typeface="Century Gothic"/>
              <a:ea typeface="MS Gothic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Arial"/>
                <a:ea typeface="MS Gothic"/>
                <a:cs typeface="Times New Roman"/>
              </a:rPr>
              <a:t>What makes you different is the key to let your voice direct your life.</a:t>
            </a:r>
            <a:endParaRPr lang="en-US" sz="1200" dirty="0" smtClean="0">
              <a:effectLst/>
              <a:latin typeface="Century Gothic"/>
              <a:ea typeface="MS Gothic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None/>
            </a:pPr>
            <a:r>
              <a:rPr lang="en-US" sz="1200" b="1" dirty="0" smtClean="0">
                <a:effectLst/>
                <a:latin typeface="Arial"/>
                <a:ea typeface="MS Gothic"/>
                <a:cs typeface="Times New Roman"/>
              </a:rPr>
              <a:t>Possible Answers: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Arial"/>
                <a:ea typeface="MS Gothic"/>
                <a:cs typeface="Times New Roman"/>
              </a:rPr>
              <a:t>Every choice we make that is aligned with our inner truth makes it more likely we will behave this way in the future.</a:t>
            </a:r>
            <a:endParaRPr lang="en-US" sz="1200" dirty="0" smtClean="0">
              <a:effectLst/>
              <a:latin typeface="Century Gothic"/>
              <a:ea typeface="MS Gothic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Arial"/>
                <a:ea typeface="MS Gothic"/>
                <a:cs typeface="Times New Roman"/>
              </a:rPr>
              <a:t>Every action we take influences our future.</a:t>
            </a:r>
            <a:endParaRPr lang="en-US" sz="1200" dirty="0" smtClean="0">
              <a:effectLst/>
              <a:latin typeface="Century Gothic"/>
              <a:ea typeface="MS Gothic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Arial"/>
                <a:ea typeface="MS Gothic"/>
                <a:cs typeface="Times New Roman"/>
              </a:rPr>
              <a:t>Our choices and decisions guide our lives and build our futures.</a:t>
            </a:r>
            <a:endParaRPr lang="en-US" sz="1200" dirty="0" smtClean="0">
              <a:effectLst/>
              <a:latin typeface="Century Gothic"/>
              <a:ea typeface="MS Gothic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Arial"/>
                <a:ea typeface="MS Gothic"/>
                <a:cs typeface="Times New Roman"/>
              </a:rPr>
              <a:t>Once a choice is made, the actions play out and we have to live with those consequences.</a:t>
            </a:r>
            <a:endParaRPr lang="en-US" sz="1200" dirty="0" smtClean="0">
              <a:effectLst/>
              <a:latin typeface="Century Gothic"/>
              <a:ea typeface="MS Gothic"/>
              <a:cs typeface="Times New Roman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None/>
            </a:pPr>
            <a:r>
              <a:rPr lang="en-US" sz="1200" b="1" dirty="0" smtClean="0">
                <a:effectLst/>
                <a:latin typeface="Arial"/>
                <a:ea typeface="MS Gothic"/>
                <a:cs typeface="Times New Roman"/>
              </a:rPr>
              <a:t>Possible Answers: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Arial"/>
                <a:ea typeface="MS Gothic"/>
                <a:cs typeface="Times New Roman"/>
              </a:rPr>
              <a:t>Be humble and share the credit for successful projects with your team.</a:t>
            </a:r>
            <a:endParaRPr lang="en-US" sz="1200" dirty="0" smtClean="0">
              <a:effectLst/>
              <a:latin typeface="Century Gothic"/>
              <a:ea typeface="MS Gothic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Arial"/>
                <a:ea typeface="MS Gothic"/>
                <a:cs typeface="Times New Roman"/>
              </a:rPr>
              <a:t>Connect with people you would usually not engage with.</a:t>
            </a:r>
            <a:endParaRPr lang="en-US" sz="1200" dirty="0" smtClean="0">
              <a:effectLst/>
              <a:latin typeface="Century Gothic"/>
              <a:ea typeface="MS Gothic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Arial"/>
                <a:ea typeface="MS Gothic"/>
                <a:cs typeface="Times New Roman"/>
              </a:rPr>
              <a:t>Encourage creativity – let your team know you are open to their ideas.</a:t>
            </a:r>
            <a:endParaRPr lang="en-US" sz="1200" dirty="0" smtClean="0">
              <a:effectLst/>
              <a:latin typeface="Century Gothic"/>
              <a:ea typeface="MS Gothic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Arial"/>
                <a:ea typeface="MS Gothic"/>
                <a:cs typeface="Times New Roman"/>
              </a:rPr>
              <a:t>Be passionate about your work – demonstrate a commitment to the goals of your department.</a:t>
            </a:r>
            <a:endParaRPr lang="en-US" sz="1200" dirty="0" smtClean="0">
              <a:effectLst/>
              <a:latin typeface="Century Gothic"/>
              <a:ea typeface="MS Gothic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en-US" sz="1200" dirty="0" smtClean="0">
                <a:effectLst/>
                <a:latin typeface="Arial"/>
                <a:ea typeface="MS Gothic"/>
                <a:cs typeface="Times New Roman"/>
              </a:rPr>
              <a:t>Ask O’Leary’s questions or just the last one: 1) </a:t>
            </a:r>
            <a:r>
              <a:rPr lang="en-US" sz="1200" dirty="0" smtClean="0">
                <a:effectLst/>
                <a:latin typeface="Century Gothic"/>
                <a:ea typeface="MS Gothic"/>
                <a:cs typeface="Times New Roman"/>
              </a:rPr>
              <a:t>Why me?; 2) Who cares?; 3)  What more can I do 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5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ussionLayou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98909"/>
            <a:ext cx="9144000" cy="602265"/>
          </a:xfrm>
          <a:prstGeom prst="rect">
            <a:avLst/>
          </a:prstGeom>
        </p:spPr>
        <p:txBody>
          <a:bodyPr/>
          <a:lstStyle>
            <a:lvl1pPr>
              <a:defRPr sz="3000" b="0" i="0"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38800"/>
            <a:ext cx="9144000" cy="6674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0" i="0"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2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ussionLayou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04/04/2017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0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scussionLayout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5">
                    <a:lumMod val="40000"/>
                    <a:lumOff val="6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04/04/2017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1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scussionLayout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04/04/2017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9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ussionLayou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04/04/2017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9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ussionLayout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04/04/2017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3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scussionLayout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04/04/2017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20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55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4" r:id="rId4"/>
    <p:sldLayoutId id="2147483661" r:id="rId5"/>
    <p:sldLayoutId id="2147483662" r:id="rId6"/>
    <p:sldLayoutId id="2147483663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63"/>
            <a:ext cx="9144000" cy="5602287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73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0511"/>
            <a:ext cx="8229600" cy="3980301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role courage plays in making a difference for yourself and others</a:t>
            </a:r>
          </a:p>
          <a:p>
            <a:r>
              <a:rPr lang="en-US" sz="2400" dirty="0" smtClean="0"/>
              <a:t>Understanding </a:t>
            </a:r>
            <a:r>
              <a:rPr lang="en-US" sz="2400" dirty="0"/>
              <a:t>the impact fear has on personal and organizational performance</a:t>
            </a:r>
          </a:p>
          <a:p>
            <a:r>
              <a:rPr lang="en-US" sz="2400" dirty="0" smtClean="0"/>
              <a:t>Gaining </a:t>
            </a:r>
            <a:r>
              <a:rPr lang="en-US" sz="2400" dirty="0"/>
              <a:t>insight into our own courage so we can use past experience to strengthen our future, individually and collectively within an organization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11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dirty="0" smtClean="0"/>
              <a:t>What </a:t>
            </a:r>
            <a:r>
              <a:rPr lang="en-US" dirty="0"/>
              <a:t>were some of the messages John shared?</a:t>
            </a:r>
          </a:p>
        </p:txBody>
      </p:sp>
    </p:spTree>
    <p:extLst>
      <p:ext uri="{BB962C8B-B14F-4D97-AF65-F5344CB8AC3E}">
        <p14:creationId xmlns:p14="http://schemas.microsoft.com/office/powerpoint/2010/main" val="28153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Sometimes </a:t>
            </a:r>
            <a:r>
              <a:rPr lang="en-US" dirty="0"/>
              <a:t>leading from where you are can be uncomfortable and takes courage.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How </a:t>
            </a:r>
            <a:r>
              <a:rPr lang="en-US" dirty="0"/>
              <a:t>can we be courageous and push through our fears? </a:t>
            </a:r>
          </a:p>
        </p:txBody>
      </p:sp>
    </p:spTree>
    <p:extLst>
      <p:ext uri="{BB962C8B-B14F-4D97-AF65-F5344CB8AC3E}">
        <p14:creationId xmlns:p14="http://schemas.microsoft.com/office/powerpoint/2010/main" val="23084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2912"/>
            <a:ext cx="8229600" cy="4143251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The </a:t>
            </a:r>
            <a:r>
              <a:rPr lang="en-US" dirty="0"/>
              <a:t>video discusses the quote, "You can't always choose the path you walk in life, but you can always choose the manner in which you walk it." </a:t>
            </a:r>
            <a:endParaRPr lang="en-US" dirty="0" smtClean="0"/>
          </a:p>
          <a:p>
            <a:pPr marL="0" lvl="0" indent="0" algn="ctr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dirty="0" smtClean="0"/>
              <a:t>How </a:t>
            </a:r>
            <a:r>
              <a:rPr lang="en-US" dirty="0"/>
              <a:t>can embracing what makes us different or having a positive attitude help us find the courage to succeed?</a:t>
            </a:r>
          </a:p>
        </p:txBody>
      </p:sp>
    </p:spTree>
    <p:extLst>
      <p:ext uri="{BB962C8B-B14F-4D97-AF65-F5344CB8AC3E}">
        <p14:creationId xmlns:p14="http://schemas.microsoft.com/office/powerpoint/2010/main" val="26907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Individually </a:t>
            </a:r>
            <a:r>
              <a:rPr lang="en-US" dirty="0"/>
              <a:t>we make choices all the time, even when we choose not to choose – it is still a choice.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How </a:t>
            </a:r>
            <a:r>
              <a:rPr lang="en-US" dirty="0"/>
              <a:t>do choices we make today impact our experiences tomorrow?</a:t>
            </a:r>
          </a:p>
        </p:txBody>
      </p:sp>
    </p:spTree>
    <p:extLst>
      <p:ext uri="{BB962C8B-B14F-4D97-AF65-F5344CB8AC3E}">
        <p14:creationId xmlns:p14="http://schemas.microsoft.com/office/powerpoint/2010/main" val="6522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dirty="0">
                <a:latin typeface="Arial"/>
                <a:ea typeface="MS Gothic"/>
                <a:cs typeface="Times New Roman"/>
              </a:rPr>
              <a:t>What are some actions each of us could take to ensure tomorrow is better than today in our personal lives and/or our professional/work lives? </a:t>
            </a:r>
            <a:endParaRPr lang="en-US" dirty="0" smtClean="0">
              <a:latin typeface="Arial"/>
              <a:ea typeface="MS Gothic"/>
              <a:cs typeface="Times New Roman"/>
            </a:endParaRPr>
          </a:p>
          <a:p>
            <a:pPr marL="0" lvl="0" indent="0">
              <a:spcBef>
                <a:spcPts val="500"/>
              </a:spcBef>
              <a:spcAft>
                <a:spcPts val="500"/>
              </a:spcAft>
              <a:buNone/>
            </a:pPr>
            <a:endParaRPr lang="en-US" dirty="0">
              <a:latin typeface="Arial"/>
              <a:ea typeface="MS Gothic"/>
              <a:cs typeface="Times New Roman"/>
            </a:endParaRPr>
          </a:p>
          <a:p>
            <a:pPr marL="0" lv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dirty="0" smtClean="0">
                <a:latin typeface="Arial"/>
                <a:ea typeface="MS Gothic"/>
                <a:cs typeface="Times New Roman"/>
              </a:rPr>
              <a:t>How </a:t>
            </a:r>
            <a:r>
              <a:rPr lang="en-US" dirty="0">
                <a:latin typeface="Arial"/>
                <a:ea typeface="MS Gothic"/>
                <a:cs typeface="Times New Roman"/>
              </a:rPr>
              <a:t>does that relate to your organization's values?</a:t>
            </a:r>
            <a:endParaRPr lang="en-US" dirty="0">
              <a:latin typeface="Century Gothic"/>
              <a:ea typeface="MS Gothic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role courage plays in making a difference for yourself and others</a:t>
            </a:r>
          </a:p>
          <a:p>
            <a:pPr lvl="0"/>
            <a:r>
              <a:rPr lang="en-US" sz="2400" dirty="0" smtClean="0"/>
              <a:t>Understanding </a:t>
            </a:r>
            <a:r>
              <a:rPr lang="en-US" sz="2400" dirty="0"/>
              <a:t>the impact fear has on personal and organizational performance</a:t>
            </a:r>
          </a:p>
          <a:p>
            <a:pPr lvl="0"/>
            <a:r>
              <a:rPr lang="en-US" sz="2400" dirty="0" smtClean="0"/>
              <a:t>Gaining </a:t>
            </a:r>
            <a:r>
              <a:rPr lang="en-US" sz="2400" dirty="0"/>
              <a:t>insight into our own courage so we can use past experience to strengthen our future, individually and collectively within an organization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9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23687"/>
            <a:ext cx="8229600" cy="103624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 you for participating!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567</Words>
  <Application>Microsoft Office PowerPoint</Application>
  <PresentationFormat>On-screen Show (4:3)</PresentationFormat>
  <Paragraphs>61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Objectives</vt:lpstr>
      <vt:lpstr>Discussion Question 1 </vt:lpstr>
      <vt:lpstr>Discussion Question 2 </vt:lpstr>
      <vt:lpstr>Discussion Question 3 </vt:lpstr>
      <vt:lpstr>Discussion Question 4 </vt:lpstr>
      <vt:lpstr>Discussion Question 5 </vt:lpstr>
      <vt:lpstr>Objectives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Weis</dc:creator>
  <cp:lastModifiedBy>e47424</cp:lastModifiedBy>
  <cp:revision>22</cp:revision>
  <dcterms:created xsi:type="dcterms:W3CDTF">2015-10-16T19:34:36Z</dcterms:created>
  <dcterms:modified xsi:type="dcterms:W3CDTF">2017-04-04T14:05:47Z</dcterms:modified>
</cp:coreProperties>
</file>