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71" r:id="rId2"/>
    <p:sldId id="257" r:id="rId3"/>
    <p:sldId id="259" r:id="rId4"/>
    <p:sldId id="260" r:id="rId5"/>
    <p:sldId id="262" r:id="rId6"/>
    <p:sldId id="263" r:id="rId7"/>
    <p:sldId id="267" r:id="rId8"/>
    <p:sldId id="268"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000" autoAdjust="0"/>
  </p:normalViewPr>
  <p:slideViewPr>
    <p:cSldViewPr snapToGrid="0" snapToObjects="1">
      <p:cViewPr varScale="1">
        <p:scale>
          <a:sx n="93" d="100"/>
          <a:sy n="93" d="100"/>
        </p:scale>
        <p:origin x="131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EE43DB-53AE-4D02-8271-25382132D3B9}" type="datetimeFigureOut">
              <a:rPr lang="en-US" smtClean="0"/>
              <a:t>06/28/2018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EAEA31-F340-414F-B00D-C886ED6AA175}" type="slidenum">
              <a:rPr lang="en-US" smtClean="0"/>
              <a:t>‹#›</a:t>
            </a:fld>
            <a:endParaRPr lang="en-US"/>
          </a:p>
        </p:txBody>
      </p:sp>
    </p:spTree>
    <p:extLst>
      <p:ext uri="{BB962C8B-B14F-4D97-AF65-F5344CB8AC3E}">
        <p14:creationId xmlns:p14="http://schemas.microsoft.com/office/powerpoint/2010/main" val="214954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EAEA31-F340-414F-B00D-C886ED6AA175}" type="slidenum">
              <a:rPr lang="en-US" smtClean="0"/>
              <a:t>1</a:t>
            </a:fld>
            <a:endParaRPr lang="en-US"/>
          </a:p>
        </p:txBody>
      </p:sp>
    </p:spTree>
    <p:extLst>
      <p:ext uri="{BB962C8B-B14F-4D97-AF65-F5344CB8AC3E}">
        <p14:creationId xmlns:p14="http://schemas.microsoft.com/office/powerpoint/2010/main" val="3918442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EAEA31-F340-414F-B00D-C886ED6AA175}" type="slidenum">
              <a:rPr lang="en-US" smtClean="0"/>
              <a:t>2</a:t>
            </a:fld>
            <a:endParaRPr lang="en-US"/>
          </a:p>
        </p:txBody>
      </p:sp>
    </p:spTree>
    <p:extLst>
      <p:ext uri="{BB962C8B-B14F-4D97-AF65-F5344CB8AC3E}">
        <p14:creationId xmlns:p14="http://schemas.microsoft.com/office/powerpoint/2010/main" val="3613476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1000"/>
              </a:spcAft>
              <a:buFont typeface="Symbol"/>
              <a:buNone/>
            </a:pPr>
            <a:r>
              <a:rPr lang="en-US" sz="1200" b="1" dirty="0" smtClean="0">
                <a:effectLst/>
                <a:latin typeface="Arial"/>
                <a:ea typeface="MS Gothic"/>
                <a:cs typeface="Times New Roman"/>
              </a:rPr>
              <a:t>Possible Answers: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It can be frightening to stand up and speak out when someone is being bullied, but the effects from having the courage to do so can last a lifetime.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Even if we perceive someone to be more respected, more powerful, or more educated than us we should still say something if that person is partaking in or condoning behavior that is parallel to bullying.</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EAEA31-F340-414F-B00D-C886ED6AA175}" type="slidenum">
              <a:rPr lang="en-US" smtClean="0"/>
              <a:t>3</a:t>
            </a:fld>
            <a:endParaRPr lang="en-US"/>
          </a:p>
        </p:txBody>
      </p:sp>
    </p:spTree>
    <p:extLst>
      <p:ext uri="{BB962C8B-B14F-4D97-AF65-F5344CB8AC3E}">
        <p14:creationId xmlns:p14="http://schemas.microsoft.com/office/powerpoint/2010/main" val="418522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Possible Answers:</a:t>
            </a:r>
          </a:p>
          <a:p>
            <a:pPr lvl="0"/>
            <a:r>
              <a:rPr lang="en-US" dirty="0" smtClean="0"/>
              <a:t>•</a:t>
            </a:r>
            <a:r>
              <a:rPr lang="en-US" baseline="0" dirty="0" smtClean="0"/>
              <a:t> </a:t>
            </a:r>
            <a:r>
              <a:rPr lang="en-US" sz="1200" kern="1200" dirty="0" smtClean="0">
                <a:solidFill>
                  <a:schemeClr val="tx1"/>
                </a:solidFill>
                <a:effectLst/>
                <a:latin typeface="+mn-lt"/>
                <a:ea typeface="+mn-ea"/>
                <a:cs typeface="+mn-cs"/>
              </a:rPr>
              <a:t>Sometimes, we must ‘act’ as though we have more courage than we really do…in order to find the courage we need. To </a:t>
            </a:r>
            <a:r>
              <a:rPr lang="en-US" sz="1200" i="1" kern="1200" dirty="0" smtClean="0">
                <a:solidFill>
                  <a:schemeClr val="tx1"/>
                </a:solidFill>
                <a:effectLst/>
                <a:latin typeface="+mn-lt"/>
                <a:ea typeface="+mn-ea"/>
                <a:cs typeface="+mn-cs"/>
              </a:rPr>
              <a:t>act</a:t>
            </a:r>
            <a:r>
              <a:rPr lang="en-US" sz="1200" kern="1200" dirty="0" smtClean="0">
                <a:solidFill>
                  <a:schemeClr val="tx1"/>
                </a:solidFill>
                <a:effectLst/>
                <a:latin typeface="+mn-lt"/>
                <a:ea typeface="+mn-ea"/>
                <a:cs typeface="+mn-cs"/>
              </a:rPr>
              <a:t> like the person we want to be.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Admitting - and overcoming – the initial fear and doubt are essential first steps in meeting any challenge.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EAEA31-F340-414F-B00D-C886ED6AA175}" type="slidenum">
              <a:rPr lang="en-US" smtClean="0"/>
              <a:t>4</a:t>
            </a:fld>
            <a:endParaRPr lang="en-US"/>
          </a:p>
        </p:txBody>
      </p:sp>
    </p:spTree>
    <p:extLst>
      <p:ext uri="{BB962C8B-B14F-4D97-AF65-F5344CB8AC3E}">
        <p14:creationId xmlns:p14="http://schemas.microsoft.com/office/powerpoint/2010/main" val="418522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1000"/>
              </a:spcAft>
              <a:buFont typeface="Symbol"/>
              <a:buNone/>
            </a:pPr>
            <a:r>
              <a:rPr lang="en-US" sz="1200" b="1" dirty="0" smtClean="0">
                <a:effectLst/>
                <a:latin typeface="Arial"/>
                <a:ea typeface="MS Gothic"/>
                <a:cs typeface="Times New Roman"/>
              </a:rPr>
              <a:t>Possible Feedback:</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It’s when we step up, speak up, and, with dignity and respect, enter into dialog with others. It’s about being instruments for the well-being of individuals, and our communities.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Speaking up can be frightening. It can go against our natural tendencies. What if we fail? But what if we succeed?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Standing up can be intimidating. We may perceive that we are the only one who feels the way we do. That makes standing up and speaking out even scarier. However, it is a brave thing to do and can have lasting effects</a:t>
            </a:r>
            <a:endParaRPr lang="en-US" dirty="0"/>
          </a:p>
        </p:txBody>
      </p:sp>
      <p:sp>
        <p:nvSpPr>
          <p:cNvPr id="4" name="Slide Number Placeholder 3"/>
          <p:cNvSpPr>
            <a:spLocks noGrp="1"/>
          </p:cNvSpPr>
          <p:nvPr>
            <p:ph type="sldNum" sz="quarter" idx="10"/>
          </p:nvPr>
        </p:nvSpPr>
        <p:spPr/>
        <p:txBody>
          <a:bodyPr/>
          <a:lstStyle/>
          <a:p>
            <a:fld id="{EAEAEA31-F340-414F-B00D-C886ED6AA175}" type="slidenum">
              <a:rPr lang="en-US" smtClean="0"/>
              <a:t>5</a:t>
            </a:fld>
            <a:endParaRPr lang="en-US"/>
          </a:p>
        </p:txBody>
      </p:sp>
    </p:spTree>
    <p:extLst>
      <p:ext uri="{BB962C8B-B14F-4D97-AF65-F5344CB8AC3E}">
        <p14:creationId xmlns:p14="http://schemas.microsoft.com/office/powerpoint/2010/main" val="418522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Possible Answers:</a:t>
            </a:r>
          </a:p>
          <a:p>
            <a:pPr lvl="0"/>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experience may have negatively shaped Walter's perception of feeling accepted if David hadn't spoken up.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Because David did speak up, this may have acted as a learning experience for other church members about the importance of accepting everyone, even if they do not appear to be similar to ourselves.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If David hadn't spoken up, the preacher and other members of the church may have continued to demonstrate racial bias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EAEA31-F340-414F-B00D-C886ED6AA175}" type="slidenum">
              <a:rPr lang="en-US" smtClean="0"/>
              <a:t>6</a:t>
            </a:fld>
            <a:endParaRPr lang="en-US"/>
          </a:p>
        </p:txBody>
      </p:sp>
    </p:spTree>
    <p:extLst>
      <p:ext uri="{BB962C8B-B14F-4D97-AF65-F5344CB8AC3E}">
        <p14:creationId xmlns:p14="http://schemas.microsoft.com/office/powerpoint/2010/main" val="418522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EAEA31-F340-414F-B00D-C886ED6AA175}" type="slidenum">
              <a:rPr lang="en-US" smtClean="0"/>
              <a:t>7</a:t>
            </a:fld>
            <a:endParaRPr lang="en-US"/>
          </a:p>
        </p:txBody>
      </p:sp>
    </p:spTree>
    <p:extLst>
      <p:ext uri="{BB962C8B-B14F-4D97-AF65-F5344CB8AC3E}">
        <p14:creationId xmlns:p14="http://schemas.microsoft.com/office/powerpoint/2010/main" val="35891523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iscussionLayou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0" y="4398909"/>
            <a:ext cx="9144000" cy="602265"/>
          </a:xfrm>
          <a:prstGeom prst="rect">
            <a:avLst/>
          </a:prstGeom>
        </p:spPr>
        <p:txBody>
          <a:bodyPr/>
          <a:lstStyle>
            <a:lvl1pPr>
              <a:defRPr sz="3000" b="0" i="0">
                <a:solidFill>
                  <a:schemeClr val="bg1"/>
                </a:solidFill>
                <a:latin typeface="R Frutiger Roman"/>
                <a:cs typeface="R Frutiger Roman"/>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5638800"/>
            <a:ext cx="9144000" cy="667407"/>
          </a:xfrm>
          <a:prstGeom prst="rect">
            <a:avLst/>
          </a:prstGeom>
        </p:spPr>
        <p:txBody>
          <a:bodyPr/>
          <a:lstStyle>
            <a:lvl1pPr marL="0" indent="0" algn="ctr">
              <a:buNone/>
              <a:defRPr sz="3000" b="0" i="0">
                <a:solidFill>
                  <a:schemeClr val="accent5">
                    <a:lumMod val="60000"/>
                    <a:lumOff val="40000"/>
                  </a:schemeClr>
                </a:solidFill>
                <a:latin typeface="R Frutiger Roman"/>
                <a:cs typeface="R Frutiger 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21124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iscussionLayou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00690"/>
            <a:ext cx="8229600" cy="716948"/>
          </a:xfrm>
          <a:prstGeom prst="rect">
            <a:avLst/>
          </a:prstGeom>
        </p:spPr>
        <p:txBody>
          <a:bodyPr/>
          <a:lstStyle>
            <a:lvl1pPr>
              <a:defRPr sz="4000" b="0" i="0">
                <a:solidFill>
                  <a:schemeClr val="tx1">
                    <a:lumMod val="75000"/>
                    <a:lumOff val="25000"/>
                  </a:schemeClr>
                </a:solidFill>
                <a:latin typeface="R Frutiger Roman"/>
                <a:cs typeface="R Frutiger Roman"/>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145862"/>
            <a:ext cx="8229600" cy="3980301"/>
          </a:xfrm>
          <a:prstGeom prst="rect">
            <a:avLst/>
          </a:prstGeom>
        </p:spPr>
        <p:txBody>
          <a:bodyPr/>
          <a:lstStyle>
            <a:lvl1pPr>
              <a:defRPr b="0" i="0">
                <a:solidFill>
                  <a:schemeClr val="tx1">
                    <a:lumMod val="75000"/>
                    <a:lumOff val="25000"/>
                  </a:schemeClr>
                </a:solidFill>
                <a:latin typeface="R Frutiger Roman"/>
                <a:cs typeface="R Frutiger Roman"/>
              </a:defRPr>
            </a:lvl1pPr>
            <a:lvl2pPr>
              <a:defRPr b="0" i="0">
                <a:solidFill>
                  <a:schemeClr val="tx1">
                    <a:lumMod val="75000"/>
                    <a:lumOff val="25000"/>
                  </a:schemeClr>
                </a:solidFill>
                <a:latin typeface="R Frutiger Roman"/>
                <a:cs typeface="R Frutiger Roman"/>
              </a:defRPr>
            </a:lvl2pPr>
            <a:lvl3pPr>
              <a:defRPr b="0" i="0">
                <a:solidFill>
                  <a:schemeClr val="tx1">
                    <a:lumMod val="75000"/>
                    <a:lumOff val="25000"/>
                  </a:schemeClr>
                </a:solidFill>
                <a:latin typeface="R Frutiger Roman"/>
                <a:cs typeface="R Frutiger Roman"/>
              </a:defRPr>
            </a:lvl3pPr>
            <a:lvl4pPr>
              <a:defRPr b="0" i="0">
                <a:solidFill>
                  <a:schemeClr val="tx1">
                    <a:lumMod val="75000"/>
                    <a:lumOff val="25000"/>
                  </a:schemeClr>
                </a:solidFill>
                <a:latin typeface="R Frutiger Roman"/>
                <a:cs typeface="R Frutiger Roman"/>
              </a:defRPr>
            </a:lvl4pPr>
            <a:lvl5pPr>
              <a:defRPr b="0" i="0">
                <a:solidFill>
                  <a:schemeClr val="tx1">
                    <a:lumMod val="75000"/>
                    <a:lumOff val="25000"/>
                  </a:schemeClr>
                </a:solidFill>
                <a:latin typeface="R Frutiger Roman"/>
                <a:cs typeface="R Frutiger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chemeClr val="bg1">
                    <a:lumMod val="95000"/>
                  </a:schemeClr>
                </a:solidFill>
                <a:latin typeface="R Frutiger Roman"/>
                <a:cs typeface="R Frutiger Roman"/>
              </a:defRPr>
            </a:lvl1pPr>
          </a:lstStyle>
          <a:p>
            <a:fld id="{2A351D23-3643-1743-8E2C-3D39F622DBBF}" type="datetimeFigureOut">
              <a:rPr lang="en-US" smtClean="0"/>
              <a:pPr/>
              <a:t>06/28/2018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ctr">
              <a:defRPr>
                <a:solidFill>
                  <a:schemeClr val="bg1"/>
                </a:solidFill>
                <a:latin typeface="R Frutiger Roman"/>
                <a:cs typeface="R Frutiger Roman"/>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solidFill>
                  <a:schemeClr val="bg1"/>
                </a:solidFill>
                <a:latin typeface="R Frutiger Roman"/>
                <a:cs typeface="R Frutiger Roman"/>
              </a:defRPr>
            </a:lvl1pPr>
          </a:lstStyle>
          <a:p>
            <a:fld id="{21ACC0A8-557F-FC4F-A9F8-F337DF6D2A0F}" type="slidenum">
              <a:rPr lang="en-US" smtClean="0"/>
              <a:pPr/>
              <a:t>‹#›</a:t>
            </a:fld>
            <a:endParaRPr lang="en-US" dirty="0"/>
          </a:p>
        </p:txBody>
      </p:sp>
    </p:spTree>
    <p:extLst>
      <p:ext uri="{BB962C8B-B14F-4D97-AF65-F5344CB8AC3E}">
        <p14:creationId xmlns:p14="http://schemas.microsoft.com/office/powerpoint/2010/main" val="2842608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0" name="Picture 9" descr="DiscussionLayout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00690"/>
            <a:ext cx="8229600" cy="716948"/>
          </a:xfrm>
          <a:prstGeom prst="rect">
            <a:avLst/>
          </a:prstGeom>
        </p:spPr>
        <p:txBody>
          <a:bodyPr/>
          <a:lstStyle>
            <a:lvl1pPr>
              <a:defRPr sz="4000" b="0" i="0">
                <a:solidFill>
                  <a:schemeClr val="accent5">
                    <a:lumMod val="40000"/>
                    <a:lumOff val="60000"/>
                  </a:schemeClr>
                </a:solidFill>
                <a:latin typeface="R Frutiger Roman"/>
                <a:cs typeface="R Frutiger Roman"/>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145862"/>
            <a:ext cx="8229600" cy="3980301"/>
          </a:xfrm>
          <a:prstGeom prst="rect">
            <a:avLst/>
          </a:prstGeom>
        </p:spPr>
        <p:txBody>
          <a:bodyPr/>
          <a:lstStyle>
            <a:lvl1pPr>
              <a:defRPr b="0" i="0">
                <a:solidFill>
                  <a:schemeClr val="bg1"/>
                </a:solidFill>
                <a:latin typeface="R Frutiger Roman"/>
                <a:cs typeface="R Frutiger Roman"/>
              </a:defRPr>
            </a:lvl1pPr>
            <a:lvl2pPr>
              <a:defRPr b="0" i="0">
                <a:solidFill>
                  <a:schemeClr val="bg1"/>
                </a:solidFill>
                <a:latin typeface="R Frutiger Roman"/>
                <a:cs typeface="R Frutiger Roman"/>
              </a:defRPr>
            </a:lvl2pPr>
            <a:lvl3pPr>
              <a:defRPr b="0" i="0">
                <a:solidFill>
                  <a:schemeClr val="bg1"/>
                </a:solidFill>
                <a:latin typeface="R Frutiger Roman"/>
                <a:cs typeface="R Frutiger Roman"/>
              </a:defRPr>
            </a:lvl3pPr>
            <a:lvl4pPr>
              <a:defRPr b="0" i="0">
                <a:solidFill>
                  <a:schemeClr val="bg1"/>
                </a:solidFill>
                <a:latin typeface="R Frutiger Roman"/>
                <a:cs typeface="R Frutiger Roman"/>
              </a:defRPr>
            </a:lvl4pPr>
            <a:lvl5pPr>
              <a:defRPr b="0" i="0">
                <a:solidFill>
                  <a:schemeClr val="bg1"/>
                </a:solidFill>
                <a:latin typeface="R Frutiger Roman"/>
                <a:cs typeface="R Frutiger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chemeClr val="accent5">
                    <a:lumMod val="60000"/>
                    <a:lumOff val="40000"/>
                  </a:schemeClr>
                </a:solidFill>
                <a:latin typeface="R Frutiger Roman"/>
                <a:cs typeface="R Frutiger Roman"/>
              </a:defRPr>
            </a:lvl1pPr>
          </a:lstStyle>
          <a:p>
            <a:fld id="{2A351D23-3643-1743-8E2C-3D39F622DBBF}" type="datetimeFigureOut">
              <a:rPr lang="en-US" smtClean="0"/>
              <a:pPr/>
              <a:t>06/28/2018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ctr">
              <a:defRPr>
                <a:solidFill>
                  <a:schemeClr val="accent5">
                    <a:lumMod val="60000"/>
                    <a:lumOff val="40000"/>
                  </a:schemeClr>
                </a:solidFill>
                <a:latin typeface="R Frutiger Roman"/>
                <a:cs typeface="R Frutiger Roman"/>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solidFill>
                  <a:schemeClr val="accent5">
                    <a:lumMod val="60000"/>
                    <a:lumOff val="40000"/>
                  </a:schemeClr>
                </a:solidFill>
                <a:latin typeface="R Frutiger Roman"/>
                <a:cs typeface="R Frutiger Roman"/>
              </a:defRPr>
            </a:lvl1pPr>
          </a:lstStyle>
          <a:p>
            <a:fld id="{21ACC0A8-557F-FC4F-A9F8-F337DF6D2A0F}" type="slidenum">
              <a:rPr lang="en-US" smtClean="0"/>
              <a:pPr/>
              <a:t>‹#›</a:t>
            </a:fld>
            <a:endParaRPr lang="en-US" dirty="0"/>
          </a:p>
        </p:txBody>
      </p:sp>
    </p:spTree>
    <p:extLst>
      <p:ext uri="{BB962C8B-B14F-4D97-AF65-F5344CB8AC3E}">
        <p14:creationId xmlns:p14="http://schemas.microsoft.com/office/powerpoint/2010/main" val="986213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8" name="Picture 7" descr="DiscussionLayout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00690"/>
            <a:ext cx="8229600" cy="716948"/>
          </a:xfrm>
          <a:prstGeom prst="rect">
            <a:avLst/>
          </a:prstGeom>
        </p:spPr>
        <p:txBody>
          <a:bodyPr/>
          <a:lstStyle>
            <a:lvl1pPr>
              <a:defRPr sz="4000" b="0" i="0">
                <a:solidFill>
                  <a:schemeClr val="bg1"/>
                </a:solidFill>
                <a:latin typeface="R Frutiger Roman"/>
                <a:cs typeface="R Frutiger Roman"/>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145862"/>
            <a:ext cx="8229600" cy="3980301"/>
          </a:xfrm>
          <a:prstGeom prst="rect">
            <a:avLst/>
          </a:prstGeom>
        </p:spPr>
        <p:txBody>
          <a:bodyPr/>
          <a:lstStyle>
            <a:lvl1pPr>
              <a:defRPr b="0" i="0">
                <a:solidFill>
                  <a:schemeClr val="tx1">
                    <a:lumMod val="75000"/>
                    <a:lumOff val="25000"/>
                  </a:schemeClr>
                </a:solidFill>
                <a:latin typeface="R Frutiger Roman"/>
                <a:cs typeface="R Frutiger Roman"/>
              </a:defRPr>
            </a:lvl1pPr>
            <a:lvl2pPr>
              <a:defRPr b="0" i="0">
                <a:solidFill>
                  <a:schemeClr val="tx1">
                    <a:lumMod val="75000"/>
                    <a:lumOff val="25000"/>
                  </a:schemeClr>
                </a:solidFill>
                <a:latin typeface="R Frutiger Roman"/>
                <a:cs typeface="R Frutiger Roman"/>
              </a:defRPr>
            </a:lvl2pPr>
            <a:lvl3pPr>
              <a:defRPr b="0" i="0">
                <a:solidFill>
                  <a:schemeClr val="tx1">
                    <a:lumMod val="75000"/>
                    <a:lumOff val="25000"/>
                  </a:schemeClr>
                </a:solidFill>
                <a:latin typeface="R Frutiger Roman"/>
                <a:cs typeface="R Frutiger Roman"/>
              </a:defRPr>
            </a:lvl3pPr>
            <a:lvl4pPr>
              <a:defRPr b="0" i="0">
                <a:solidFill>
                  <a:schemeClr val="tx1">
                    <a:lumMod val="75000"/>
                    <a:lumOff val="25000"/>
                  </a:schemeClr>
                </a:solidFill>
                <a:latin typeface="R Frutiger Roman"/>
                <a:cs typeface="R Frutiger Roman"/>
              </a:defRPr>
            </a:lvl4pPr>
            <a:lvl5pPr>
              <a:defRPr b="0" i="0">
                <a:solidFill>
                  <a:schemeClr val="tx1">
                    <a:lumMod val="75000"/>
                    <a:lumOff val="25000"/>
                  </a:schemeClr>
                </a:solidFill>
                <a:latin typeface="R Frutiger Roman"/>
                <a:cs typeface="R Frutiger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chemeClr val="accent5">
                    <a:lumMod val="60000"/>
                    <a:lumOff val="40000"/>
                  </a:schemeClr>
                </a:solidFill>
                <a:latin typeface="R Frutiger Roman"/>
                <a:cs typeface="R Frutiger Roman"/>
              </a:defRPr>
            </a:lvl1pPr>
          </a:lstStyle>
          <a:p>
            <a:fld id="{2A351D23-3643-1743-8E2C-3D39F622DBBF}" type="datetimeFigureOut">
              <a:rPr lang="en-US" smtClean="0"/>
              <a:pPr/>
              <a:t>06/28/2018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ctr">
              <a:defRPr>
                <a:solidFill>
                  <a:schemeClr val="accent5">
                    <a:lumMod val="60000"/>
                    <a:lumOff val="40000"/>
                  </a:schemeClr>
                </a:solidFill>
                <a:latin typeface="R Frutiger Roman"/>
                <a:cs typeface="R Frutiger Roman"/>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solidFill>
                  <a:schemeClr val="accent5">
                    <a:lumMod val="60000"/>
                    <a:lumOff val="40000"/>
                  </a:schemeClr>
                </a:solidFill>
                <a:latin typeface="R Frutiger Roman"/>
                <a:cs typeface="R Frutiger Roman"/>
              </a:defRPr>
            </a:lvl1pPr>
          </a:lstStyle>
          <a:p>
            <a:fld id="{21ACC0A8-557F-FC4F-A9F8-F337DF6D2A0F}" type="slidenum">
              <a:rPr lang="en-US" smtClean="0"/>
              <a:pPr/>
              <a:t>‹#›</a:t>
            </a:fld>
            <a:endParaRPr lang="en-US" dirty="0"/>
          </a:p>
        </p:txBody>
      </p:sp>
    </p:spTree>
    <p:extLst>
      <p:ext uri="{BB962C8B-B14F-4D97-AF65-F5344CB8AC3E}">
        <p14:creationId xmlns:p14="http://schemas.microsoft.com/office/powerpoint/2010/main" val="3359199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descr="DiscussionLayout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00690"/>
            <a:ext cx="8229600" cy="716948"/>
          </a:xfrm>
          <a:prstGeom prst="rect">
            <a:avLst/>
          </a:prstGeom>
        </p:spPr>
        <p:txBody>
          <a:bodyPr/>
          <a:lstStyle>
            <a:lvl1pPr>
              <a:defRPr sz="4000" b="0" i="0">
                <a:solidFill>
                  <a:schemeClr val="tx1">
                    <a:lumMod val="75000"/>
                    <a:lumOff val="25000"/>
                  </a:schemeClr>
                </a:solidFill>
                <a:latin typeface="R Frutiger Roman"/>
                <a:cs typeface="R Frutiger Roman"/>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145862"/>
            <a:ext cx="8229600" cy="3980301"/>
          </a:xfrm>
          <a:prstGeom prst="rect">
            <a:avLst/>
          </a:prstGeom>
        </p:spPr>
        <p:txBody>
          <a:bodyPr/>
          <a:lstStyle>
            <a:lvl1pPr>
              <a:defRPr b="0" i="0">
                <a:solidFill>
                  <a:schemeClr val="tx1">
                    <a:lumMod val="75000"/>
                    <a:lumOff val="25000"/>
                  </a:schemeClr>
                </a:solidFill>
                <a:latin typeface="R Frutiger Roman"/>
                <a:cs typeface="R Frutiger Roman"/>
              </a:defRPr>
            </a:lvl1pPr>
            <a:lvl2pPr>
              <a:defRPr b="0" i="0">
                <a:solidFill>
                  <a:schemeClr val="tx1">
                    <a:lumMod val="75000"/>
                    <a:lumOff val="25000"/>
                  </a:schemeClr>
                </a:solidFill>
                <a:latin typeface="R Frutiger Roman"/>
                <a:cs typeface="R Frutiger Roman"/>
              </a:defRPr>
            </a:lvl2pPr>
            <a:lvl3pPr>
              <a:defRPr b="0" i="0">
                <a:solidFill>
                  <a:schemeClr val="tx1">
                    <a:lumMod val="75000"/>
                    <a:lumOff val="25000"/>
                  </a:schemeClr>
                </a:solidFill>
                <a:latin typeface="R Frutiger Roman"/>
                <a:cs typeface="R Frutiger Roman"/>
              </a:defRPr>
            </a:lvl3pPr>
            <a:lvl4pPr>
              <a:defRPr b="0" i="0">
                <a:solidFill>
                  <a:schemeClr val="tx1">
                    <a:lumMod val="75000"/>
                    <a:lumOff val="25000"/>
                  </a:schemeClr>
                </a:solidFill>
                <a:latin typeface="R Frutiger Roman"/>
                <a:cs typeface="R Frutiger Roman"/>
              </a:defRPr>
            </a:lvl4pPr>
            <a:lvl5pPr>
              <a:defRPr b="0" i="0">
                <a:solidFill>
                  <a:schemeClr val="tx1">
                    <a:lumMod val="75000"/>
                    <a:lumOff val="25000"/>
                  </a:schemeClr>
                </a:solidFill>
                <a:latin typeface="R Frutiger Roman"/>
                <a:cs typeface="R Frutiger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chemeClr val="accent5">
                    <a:lumMod val="60000"/>
                    <a:lumOff val="40000"/>
                  </a:schemeClr>
                </a:solidFill>
                <a:latin typeface="R Frutiger Roman"/>
                <a:cs typeface="R Frutiger Roman"/>
              </a:defRPr>
            </a:lvl1pPr>
          </a:lstStyle>
          <a:p>
            <a:fld id="{2A351D23-3643-1743-8E2C-3D39F622DBBF}" type="datetimeFigureOut">
              <a:rPr lang="en-US" smtClean="0"/>
              <a:pPr/>
              <a:t>06/28/2018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ctr">
              <a:defRPr>
                <a:solidFill>
                  <a:schemeClr val="accent5">
                    <a:lumMod val="60000"/>
                    <a:lumOff val="40000"/>
                  </a:schemeClr>
                </a:solidFill>
                <a:latin typeface="R Frutiger Roman"/>
                <a:cs typeface="R Frutiger Roman"/>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solidFill>
                  <a:schemeClr val="accent5">
                    <a:lumMod val="60000"/>
                    <a:lumOff val="40000"/>
                  </a:schemeClr>
                </a:solidFill>
                <a:latin typeface="R Frutiger Roman"/>
                <a:cs typeface="R Frutiger Roman"/>
              </a:defRPr>
            </a:lvl1pPr>
          </a:lstStyle>
          <a:p>
            <a:fld id="{21ACC0A8-557F-FC4F-A9F8-F337DF6D2A0F}" type="slidenum">
              <a:rPr lang="en-US" smtClean="0"/>
              <a:pPr/>
              <a:t>‹#›</a:t>
            </a:fld>
            <a:endParaRPr lang="en-US" dirty="0"/>
          </a:p>
        </p:txBody>
      </p:sp>
    </p:spTree>
    <p:extLst>
      <p:ext uri="{BB962C8B-B14F-4D97-AF65-F5344CB8AC3E}">
        <p14:creationId xmlns:p14="http://schemas.microsoft.com/office/powerpoint/2010/main" val="3298898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descr="DiscussionLayout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00690"/>
            <a:ext cx="8229600" cy="716948"/>
          </a:xfrm>
          <a:prstGeom prst="rect">
            <a:avLst/>
          </a:prstGeom>
        </p:spPr>
        <p:txBody>
          <a:bodyPr/>
          <a:lstStyle>
            <a:lvl1pPr>
              <a:defRPr sz="4000" b="0" i="0">
                <a:solidFill>
                  <a:schemeClr val="bg1"/>
                </a:solidFill>
                <a:latin typeface="R Frutiger Roman"/>
                <a:cs typeface="R Frutiger Roman"/>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145862"/>
            <a:ext cx="8229600" cy="3980301"/>
          </a:xfrm>
          <a:prstGeom prst="rect">
            <a:avLst/>
          </a:prstGeom>
        </p:spPr>
        <p:txBody>
          <a:bodyPr/>
          <a:lstStyle>
            <a:lvl1pPr>
              <a:defRPr b="0" i="0">
                <a:solidFill>
                  <a:schemeClr val="tx1">
                    <a:lumMod val="75000"/>
                    <a:lumOff val="25000"/>
                  </a:schemeClr>
                </a:solidFill>
                <a:latin typeface="R Frutiger Roman"/>
                <a:cs typeface="R Frutiger Roman"/>
              </a:defRPr>
            </a:lvl1pPr>
            <a:lvl2pPr>
              <a:defRPr b="0" i="0">
                <a:solidFill>
                  <a:schemeClr val="tx1">
                    <a:lumMod val="75000"/>
                    <a:lumOff val="25000"/>
                  </a:schemeClr>
                </a:solidFill>
                <a:latin typeface="R Frutiger Roman"/>
                <a:cs typeface="R Frutiger Roman"/>
              </a:defRPr>
            </a:lvl2pPr>
            <a:lvl3pPr>
              <a:defRPr b="0" i="0">
                <a:solidFill>
                  <a:schemeClr val="tx1">
                    <a:lumMod val="75000"/>
                    <a:lumOff val="25000"/>
                  </a:schemeClr>
                </a:solidFill>
                <a:latin typeface="R Frutiger Roman"/>
                <a:cs typeface="R Frutiger Roman"/>
              </a:defRPr>
            </a:lvl3pPr>
            <a:lvl4pPr>
              <a:defRPr b="0" i="0">
                <a:solidFill>
                  <a:schemeClr val="tx1">
                    <a:lumMod val="75000"/>
                    <a:lumOff val="25000"/>
                  </a:schemeClr>
                </a:solidFill>
                <a:latin typeface="R Frutiger Roman"/>
                <a:cs typeface="R Frutiger Roman"/>
              </a:defRPr>
            </a:lvl4pPr>
            <a:lvl5pPr>
              <a:defRPr b="0" i="0">
                <a:solidFill>
                  <a:schemeClr val="tx1">
                    <a:lumMod val="75000"/>
                    <a:lumOff val="25000"/>
                  </a:schemeClr>
                </a:solidFill>
                <a:latin typeface="R Frutiger Roman"/>
                <a:cs typeface="R Frutiger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chemeClr val="bg1"/>
                </a:solidFill>
                <a:latin typeface="R Frutiger Roman"/>
                <a:cs typeface="R Frutiger Roman"/>
              </a:defRPr>
            </a:lvl1pPr>
          </a:lstStyle>
          <a:p>
            <a:fld id="{2A351D23-3643-1743-8E2C-3D39F622DBBF}" type="datetimeFigureOut">
              <a:rPr lang="en-US" smtClean="0"/>
              <a:pPr/>
              <a:t>06/28/2018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ctr">
              <a:defRPr>
                <a:solidFill>
                  <a:schemeClr val="bg1"/>
                </a:solidFill>
                <a:latin typeface="R Frutiger Roman"/>
                <a:cs typeface="R Frutiger Roman"/>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solidFill>
                  <a:schemeClr val="bg1"/>
                </a:solidFill>
                <a:latin typeface="R Frutiger Roman"/>
                <a:cs typeface="R Frutiger Roman"/>
              </a:defRPr>
            </a:lvl1pPr>
          </a:lstStyle>
          <a:p>
            <a:fld id="{21ACC0A8-557F-FC4F-A9F8-F337DF6D2A0F}" type="slidenum">
              <a:rPr lang="en-US" smtClean="0"/>
              <a:pPr/>
              <a:t>‹#›</a:t>
            </a:fld>
            <a:endParaRPr lang="en-US" dirty="0"/>
          </a:p>
        </p:txBody>
      </p:sp>
    </p:spTree>
    <p:extLst>
      <p:ext uri="{BB962C8B-B14F-4D97-AF65-F5344CB8AC3E}">
        <p14:creationId xmlns:p14="http://schemas.microsoft.com/office/powerpoint/2010/main" val="2889033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8" name="Picture 7" descr="DiscussionLayout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00690"/>
            <a:ext cx="8229600" cy="716948"/>
          </a:xfrm>
          <a:prstGeom prst="rect">
            <a:avLst/>
          </a:prstGeom>
        </p:spPr>
        <p:txBody>
          <a:bodyPr/>
          <a:lstStyle>
            <a:lvl1pPr>
              <a:defRPr sz="4000" b="0" i="0">
                <a:solidFill>
                  <a:schemeClr val="tx1">
                    <a:lumMod val="75000"/>
                    <a:lumOff val="25000"/>
                  </a:schemeClr>
                </a:solidFill>
                <a:latin typeface="R Frutiger Roman"/>
                <a:cs typeface="R Frutiger Roman"/>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145862"/>
            <a:ext cx="8229600" cy="3980301"/>
          </a:xfrm>
          <a:prstGeom prst="rect">
            <a:avLst/>
          </a:prstGeom>
        </p:spPr>
        <p:txBody>
          <a:bodyPr/>
          <a:lstStyle>
            <a:lvl1pPr>
              <a:defRPr b="0" i="0">
                <a:solidFill>
                  <a:schemeClr val="tx1">
                    <a:lumMod val="75000"/>
                    <a:lumOff val="25000"/>
                  </a:schemeClr>
                </a:solidFill>
                <a:latin typeface="R Frutiger Roman"/>
                <a:cs typeface="R Frutiger Roman"/>
              </a:defRPr>
            </a:lvl1pPr>
            <a:lvl2pPr>
              <a:defRPr b="0" i="0">
                <a:solidFill>
                  <a:schemeClr val="tx1">
                    <a:lumMod val="75000"/>
                    <a:lumOff val="25000"/>
                  </a:schemeClr>
                </a:solidFill>
                <a:latin typeface="R Frutiger Roman"/>
                <a:cs typeface="R Frutiger Roman"/>
              </a:defRPr>
            </a:lvl2pPr>
            <a:lvl3pPr>
              <a:defRPr b="0" i="0">
                <a:solidFill>
                  <a:schemeClr val="tx1">
                    <a:lumMod val="75000"/>
                    <a:lumOff val="25000"/>
                  </a:schemeClr>
                </a:solidFill>
                <a:latin typeface="R Frutiger Roman"/>
                <a:cs typeface="R Frutiger Roman"/>
              </a:defRPr>
            </a:lvl3pPr>
            <a:lvl4pPr>
              <a:defRPr b="0" i="0">
                <a:solidFill>
                  <a:schemeClr val="tx1">
                    <a:lumMod val="75000"/>
                    <a:lumOff val="25000"/>
                  </a:schemeClr>
                </a:solidFill>
                <a:latin typeface="R Frutiger Roman"/>
                <a:cs typeface="R Frutiger Roman"/>
              </a:defRPr>
            </a:lvl4pPr>
            <a:lvl5pPr>
              <a:defRPr b="0" i="0">
                <a:solidFill>
                  <a:schemeClr val="tx1">
                    <a:lumMod val="75000"/>
                    <a:lumOff val="25000"/>
                  </a:schemeClr>
                </a:solidFill>
                <a:latin typeface="R Frutiger Roman"/>
                <a:cs typeface="R Frutiger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chemeClr val="accent5">
                    <a:lumMod val="60000"/>
                    <a:lumOff val="40000"/>
                  </a:schemeClr>
                </a:solidFill>
                <a:latin typeface="R Frutiger Roman"/>
                <a:cs typeface="R Frutiger Roman"/>
              </a:defRPr>
            </a:lvl1pPr>
          </a:lstStyle>
          <a:p>
            <a:fld id="{2A351D23-3643-1743-8E2C-3D39F622DBBF}" type="datetimeFigureOut">
              <a:rPr lang="en-US" smtClean="0"/>
              <a:pPr/>
              <a:t>06/28/2018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ctr">
              <a:defRPr>
                <a:solidFill>
                  <a:schemeClr val="accent5">
                    <a:lumMod val="60000"/>
                    <a:lumOff val="40000"/>
                  </a:schemeClr>
                </a:solidFill>
                <a:latin typeface="R Frutiger Roman"/>
                <a:cs typeface="R Frutiger Roman"/>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solidFill>
                  <a:schemeClr val="accent5">
                    <a:lumMod val="60000"/>
                    <a:lumOff val="40000"/>
                  </a:schemeClr>
                </a:solidFill>
                <a:latin typeface="R Frutiger Roman"/>
                <a:cs typeface="R Frutiger Roman"/>
              </a:defRPr>
            </a:lvl1pPr>
          </a:lstStyle>
          <a:p>
            <a:fld id="{21ACC0A8-557F-FC4F-A9F8-F337DF6D2A0F}" type="slidenum">
              <a:rPr lang="en-US" smtClean="0"/>
              <a:pPr/>
              <a:t>‹#›</a:t>
            </a:fld>
            <a:endParaRPr lang="en-US" dirty="0"/>
          </a:p>
        </p:txBody>
      </p:sp>
    </p:spTree>
    <p:extLst>
      <p:ext uri="{BB962C8B-B14F-4D97-AF65-F5344CB8AC3E}">
        <p14:creationId xmlns:p14="http://schemas.microsoft.com/office/powerpoint/2010/main" val="2913200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9554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4" r:id="rId4"/>
    <p:sldLayoutId id="2147483661" r:id="rId5"/>
    <p:sldLayoutId id="2147483662" r:id="rId6"/>
    <p:sldLayoutId id="2147483663"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extLst>
              <a:ext uri="{28A0092B-C50C-407E-A947-70E740481C1C}">
                <a14:useLocalDpi xmlns:a14="http://schemas.microsoft.com/office/drawing/2010/main" val="0"/>
              </a:ext>
            </a:extLst>
          </a:blip>
          <a:stretch>
            <a:fillRect/>
          </a:stretch>
        </p:blipFill>
        <p:spPr bwMode="auto">
          <a:xfrm>
            <a:off x="0" y="826358"/>
            <a:ext cx="9144000" cy="5143500"/>
          </a:xfrm>
          <a:prstGeom prst="rect">
            <a:avLst/>
          </a:prstGeom>
          <a:noFill/>
          <a:ln w="38100">
            <a:solidFill>
              <a:schemeClr val="tx2">
                <a:lumMod val="60000"/>
                <a:lumOff val="40000"/>
              </a:schemeClr>
            </a:solidFill>
          </a:ln>
          <a:extLst/>
        </p:spPr>
      </p:pic>
    </p:spTree>
    <p:extLst>
      <p:ext uri="{BB962C8B-B14F-4D97-AF65-F5344CB8AC3E}">
        <p14:creationId xmlns:p14="http://schemas.microsoft.com/office/powerpoint/2010/main" val="2590735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Objectives</a:t>
            </a:r>
            <a:endParaRPr lang="en-US" dirty="0"/>
          </a:p>
        </p:txBody>
      </p:sp>
      <p:sp>
        <p:nvSpPr>
          <p:cNvPr id="3" name="Content Placeholder 2"/>
          <p:cNvSpPr>
            <a:spLocks noGrp="1"/>
          </p:cNvSpPr>
          <p:nvPr>
            <p:ph idx="1"/>
          </p:nvPr>
        </p:nvSpPr>
        <p:spPr>
          <a:xfrm>
            <a:off x="457200" y="1960511"/>
            <a:ext cx="8229600" cy="3980301"/>
          </a:xfrm>
        </p:spPr>
        <p:txBody>
          <a:bodyPr/>
          <a:lstStyle/>
          <a:p>
            <a:pPr lvl="0"/>
            <a:r>
              <a:rPr lang="en-US" sz="2800" dirty="0"/>
              <a:t>To distinguish between confidence and courage.</a:t>
            </a:r>
          </a:p>
          <a:p>
            <a:pPr lvl="0"/>
            <a:r>
              <a:rPr lang="en-US" sz="2800" dirty="0"/>
              <a:t>To recognize how leaning into discomfort can open the door to courage.</a:t>
            </a:r>
          </a:p>
          <a:p>
            <a:pPr lvl="0"/>
            <a:r>
              <a:rPr lang="en-US" sz="2800" dirty="0"/>
              <a:t>To recognize when speaking up in certain situations, can help promote awareness and inspire others.</a:t>
            </a:r>
          </a:p>
          <a:p>
            <a:r>
              <a:rPr lang="en-US" sz="2800" dirty="0"/>
              <a:t>To understand that our actions/or our failure to act can have effects that last a </a:t>
            </a:r>
            <a:r>
              <a:rPr lang="en-US" sz="2800" dirty="0" smtClean="0"/>
              <a:t>lifetime.</a:t>
            </a:r>
            <a:endParaRPr lang="en-US" sz="2800" dirty="0"/>
          </a:p>
        </p:txBody>
      </p:sp>
    </p:spTree>
    <p:extLst>
      <p:ext uri="{BB962C8B-B14F-4D97-AF65-F5344CB8AC3E}">
        <p14:creationId xmlns:p14="http://schemas.microsoft.com/office/powerpoint/2010/main" val="24461166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Discussion Question 1 </a:t>
            </a:r>
            <a:endParaRPr lang="en-US" dirty="0"/>
          </a:p>
        </p:txBody>
      </p:sp>
      <p:sp>
        <p:nvSpPr>
          <p:cNvPr id="3" name="Content Placeholder 2"/>
          <p:cNvSpPr>
            <a:spLocks noGrp="1"/>
          </p:cNvSpPr>
          <p:nvPr>
            <p:ph idx="1"/>
          </p:nvPr>
        </p:nvSpPr>
        <p:spPr/>
        <p:txBody>
          <a:bodyPr/>
          <a:lstStyle/>
          <a:p>
            <a:pPr marL="0" lvl="0" indent="0">
              <a:buNone/>
            </a:pPr>
            <a:r>
              <a:rPr lang="en-US" dirty="0"/>
              <a:t>What were some of the lessons that can be taken away from this video</a:t>
            </a:r>
            <a:r>
              <a:rPr lang="en-US" dirty="0" smtClean="0"/>
              <a:t>?</a:t>
            </a:r>
            <a:endParaRPr lang="en-US" dirty="0"/>
          </a:p>
        </p:txBody>
      </p:sp>
    </p:spTree>
    <p:extLst>
      <p:ext uri="{BB962C8B-B14F-4D97-AF65-F5344CB8AC3E}">
        <p14:creationId xmlns:p14="http://schemas.microsoft.com/office/powerpoint/2010/main" val="2815384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Discussion Question 2 </a:t>
            </a:r>
            <a:endParaRPr lang="en-US" dirty="0"/>
          </a:p>
        </p:txBody>
      </p:sp>
      <p:sp>
        <p:nvSpPr>
          <p:cNvPr id="3" name="Content Placeholder 2"/>
          <p:cNvSpPr>
            <a:spLocks noGrp="1"/>
          </p:cNvSpPr>
          <p:nvPr>
            <p:ph idx="1"/>
          </p:nvPr>
        </p:nvSpPr>
        <p:spPr/>
        <p:txBody>
          <a:bodyPr/>
          <a:lstStyle/>
          <a:p>
            <a:pPr marL="0" indent="0">
              <a:buNone/>
            </a:pPr>
            <a:r>
              <a:rPr lang="en-US" sz="2800" dirty="0"/>
              <a:t>David said that he’s naturally a shy person, not inclined to speak up, but that his mother taught him that he needed to get past those feelings in order to be a source of positive change for others who were being bullied. </a:t>
            </a:r>
            <a:endParaRPr lang="en-US" sz="2800" dirty="0" smtClean="0"/>
          </a:p>
          <a:p>
            <a:pPr marL="0" indent="0">
              <a:buNone/>
            </a:pPr>
            <a:endParaRPr lang="en-US" sz="2800" dirty="0"/>
          </a:p>
          <a:p>
            <a:pPr marL="0" indent="0">
              <a:buNone/>
            </a:pPr>
            <a:r>
              <a:rPr lang="en-US" sz="2800" dirty="0" smtClean="0"/>
              <a:t>Reflect </a:t>
            </a:r>
            <a:r>
              <a:rPr lang="en-US" sz="2800" dirty="0"/>
              <a:t>on a past experience when you had to speak up for others?  How did you approach the situation</a:t>
            </a:r>
            <a:r>
              <a:rPr lang="en-US" sz="2800" dirty="0" smtClean="0"/>
              <a:t>?</a:t>
            </a:r>
            <a:endParaRPr lang="en-US" sz="2800" dirty="0"/>
          </a:p>
        </p:txBody>
      </p:sp>
    </p:spTree>
    <p:extLst>
      <p:ext uri="{BB962C8B-B14F-4D97-AF65-F5344CB8AC3E}">
        <p14:creationId xmlns:p14="http://schemas.microsoft.com/office/powerpoint/2010/main" val="23084631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Discussion Question 3 </a:t>
            </a:r>
            <a:endParaRPr lang="en-US" dirty="0"/>
          </a:p>
        </p:txBody>
      </p:sp>
      <p:sp>
        <p:nvSpPr>
          <p:cNvPr id="3" name="Content Placeholder 2"/>
          <p:cNvSpPr>
            <a:spLocks noGrp="1"/>
          </p:cNvSpPr>
          <p:nvPr>
            <p:ph idx="1"/>
          </p:nvPr>
        </p:nvSpPr>
        <p:spPr/>
        <p:txBody>
          <a:bodyPr/>
          <a:lstStyle/>
          <a:p>
            <a:pPr marL="0" lvl="0" indent="0">
              <a:buNone/>
            </a:pPr>
            <a:r>
              <a:rPr lang="en-US" dirty="0"/>
              <a:t>Mark stated we often equate courage with heroes with the extraordinary gesture but that heroes, people who act with courage, are often closer and quieter than that. </a:t>
            </a:r>
            <a:endParaRPr lang="en-US" dirty="0" smtClean="0"/>
          </a:p>
          <a:p>
            <a:pPr marL="0" lvl="0" indent="0">
              <a:buNone/>
            </a:pPr>
            <a:endParaRPr lang="en-US" dirty="0"/>
          </a:p>
          <a:p>
            <a:pPr marL="0" lvl="0" indent="0">
              <a:buNone/>
            </a:pPr>
            <a:r>
              <a:rPr lang="en-US" dirty="0" smtClean="0"/>
              <a:t>What </a:t>
            </a:r>
            <a:r>
              <a:rPr lang="en-US" dirty="0"/>
              <a:t>are some key takeaways from this comment</a:t>
            </a:r>
            <a:r>
              <a:rPr lang="en-US" dirty="0" smtClean="0"/>
              <a:t>?</a:t>
            </a:r>
            <a:endParaRPr lang="en-US" dirty="0"/>
          </a:p>
        </p:txBody>
      </p:sp>
    </p:spTree>
    <p:extLst>
      <p:ext uri="{BB962C8B-B14F-4D97-AF65-F5344CB8AC3E}">
        <p14:creationId xmlns:p14="http://schemas.microsoft.com/office/powerpoint/2010/main" val="2690773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Discussion Question 4 </a:t>
            </a:r>
            <a:endParaRPr lang="en-US" dirty="0"/>
          </a:p>
        </p:txBody>
      </p:sp>
      <p:sp>
        <p:nvSpPr>
          <p:cNvPr id="3" name="Content Placeholder 2"/>
          <p:cNvSpPr>
            <a:spLocks noGrp="1"/>
          </p:cNvSpPr>
          <p:nvPr>
            <p:ph idx="1"/>
          </p:nvPr>
        </p:nvSpPr>
        <p:spPr/>
        <p:txBody>
          <a:bodyPr/>
          <a:lstStyle/>
          <a:p>
            <a:pPr marL="0" indent="0">
              <a:buNone/>
            </a:pPr>
            <a:r>
              <a:rPr lang="en-US" dirty="0"/>
              <a:t>If David didn't speak up and had the conversation with his Pastor, what do you think the consequences would have been to Walter, to David, and to the community</a:t>
            </a:r>
            <a:r>
              <a:rPr lang="en-US" dirty="0" smtClean="0"/>
              <a:t>?</a:t>
            </a:r>
            <a:endParaRPr lang="en-US" dirty="0"/>
          </a:p>
        </p:txBody>
      </p:sp>
    </p:spTree>
    <p:extLst>
      <p:ext uri="{BB962C8B-B14F-4D97-AF65-F5344CB8AC3E}">
        <p14:creationId xmlns:p14="http://schemas.microsoft.com/office/powerpoint/2010/main" val="652229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Objectives</a:t>
            </a:r>
            <a:endParaRPr lang="en-US" dirty="0"/>
          </a:p>
        </p:txBody>
      </p:sp>
      <p:sp>
        <p:nvSpPr>
          <p:cNvPr id="3" name="Content Placeholder 2"/>
          <p:cNvSpPr>
            <a:spLocks noGrp="1"/>
          </p:cNvSpPr>
          <p:nvPr>
            <p:ph idx="1"/>
          </p:nvPr>
        </p:nvSpPr>
        <p:spPr/>
        <p:txBody>
          <a:bodyPr/>
          <a:lstStyle/>
          <a:p>
            <a:pPr lvl="0"/>
            <a:r>
              <a:rPr lang="en-US" sz="2800" dirty="0" smtClean="0"/>
              <a:t>To </a:t>
            </a:r>
            <a:r>
              <a:rPr lang="en-US" sz="2800" dirty="0"/>
              <a:t>distinguish between confidence and courage.</a:t>
            </a:r>
          </a:p>
          <a:p>
            <a:pPr lvl="0"/>
            <a:r>
              <a:rPr lang="en-US" sz="2800" dirty="0"/>
              <a:t>To recognize how leaning into discomfort can open the door to courage.</a:t>
            </a:r>
          </a:p>
          <a:p>
            <a:pPr lvl="0"/>
            <a:r>
              <a:rPr lang="en-US" sz="2800" dirty="0"/>
              <a:t>To recognize when speaking up in certain situations, can help promote awareness and inspire others.</a:t>
            </a:r>
          </a:p>
          <a:p>
            <a:r>
              <a:rPr lang="en-US" sz="2800" dirty="0"/>
              <a:t>To understand that our actions/or our failure to act can have effects that last a lifetime.</a:t>
            </a:r>
          </a:p>
          <a:p>
            <a:pPr marL="0" indent="0">
              <a:buNone/>
            </a:pPr>
            <a:endParaRPr lang="en-US" dirty="0"/>
          </a:p>
        </p:txBody>
      </p:sp>
    </p:spTree>
    <p:extLst>
      <p:ext uri="{BB962C8B-B14F-4D97-AF65-F5344CB8AC3E}">
        <p14:creationId xmlns:p14="http://schemas.microsoft.com/office/powerpoint/2010/main" val="25039112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23687"/>
            <a:ext cx="8229600" cy="1036249"/>
          </a:xfrm>
        </p:spPr>
        <p:txBody>
          <a:bodyPr/>
          <a:lstStyle/>
          <a:p>
            <a:pPr marL="0" indent="0" algn="ctr">
              <a:buNone/>
            </a:pPr>
            <a:r>
              <a:rPr lang="en-US" dirty="0" smtClean="0"/>
              <a:t>Thank you for participating!</a:t>
            </a:r>
            <a:endParaRPr lang="en-US" dirty="0"/>
          </a:p>
        </p:txBody>
      </p:sp>
    </p:spTree>
    <p:extLst>
      <p:ext uri="{BB962C8B-B14F-4D97-AF65-F5344CB8AC3E}">
        <p14:creationId xmlns:p14="http://schemas.microsoft.com/office/powerpoint/2010/main" val="18082738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606</Words>
  <Application>Microsoft Office PowerPoint</Application>
  <PresentationFormat>On-screen Show (4:3)</PresentationFormat>
  <Paragraphs>44</Paragraphs>
  <Slides>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MS Gothic</vt:lpstr>
      <vt:lpstr>Arial</vt:lpstr>
      <vt:lpstr>Calibri</vt:lpstr>
      <vt:lpstr>R Frutiger Roman</vt:lpstr>
      <vt:lpstr>Symbol</vt:lpstr>
      <vt:lpstr>Times New Roman</vt:lpstr>
      <vt:lpstr>Office Theme</vt:lpstr>
      <vt:lpstr>PowerPoint Presentation</vt:lpstr>
      <vt:lpstr>Objectives</vt:lpstr>
      <vt:lpstr>Discussion Question 1 </vt:lpstr>
      <vt:lpstr>Discussion Question 2 </vt:lpstr>
      <vt:lpstr>Discussion Question 3 </vt:lpstr>
      <vt:lpstr>Discussion Question 4 </vt:lpstr>
      <vt:lpstr>Objectives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Weis</dc:creator>
  <cp:lastModifiedBy>Tedder, Peggy H</cp:lastModifiedBy>
  <cp:revision>23</cp:revision>
  <dcterms:created xsi:type="dcterms:W3CDTF">2015-10-16T19:34:36Z</dcterms:created>
  <dcterms:modified xsi:type="dcterms:W3CDTF">2018-06-28T16:32:23Z</dcterms:modified>
</cp:coreProperties>
</file>